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9"/>
  </p:notesMasterIdLst>
  <p:handoutMasterIdLst>
    <p:handoutMasterId r:id="rId60"/>
  </p:handoutMasterIdLst>
  <p:sldIdLst>
    <p:sldId id="256" r:id="rId2"/>
    <p:sldId id="423" r:id="rId3"/>
    <p:sldId id="454" r:id="rId4"/>
    <p:sldId id="450" r:id="rId5"/>
    <p:sldId id="456" r:id="rId6"/>
    <p:sldId id="451" r:id="rId7"/>
    <p:sldId id="461" r:id="rId8"/>
    <p:sldId id="462" r:id="rId9"/>
    <p:sldId id="452" r:id="rId10"/>
    <p:sldId id="455" r:id="rId11"/>
    <p:sldId id="460" r:id="rId12"/>
    <p:sldId id="457" r:id="rId13"/>
    <p:sldId id="453" r:id="rId14"/>
    <p:sldId id="459" r:id="rId15"/>
    <p:sldId id="422" r:id="rId16"/>
    <p:sldId id="424" r:id="rId17"/>
    <p:sldId id="425" r:id="rId18"/>
    <p:sldId id="426" r:id="rId19"/>
    <p:sldId id="433" r:id="rId20"/>
    <p:sldId id="434" r:id="rId21"/>
    <p:sldId id="511" r:id="rId22"/>
    <p:sldId id="435" r:id="rId23"/>
    <p:sldId id="444" r:id="rId24"/>
    <p:sldId id="445" r:id="rId25"/>
    <p:sldId id="437" r:id="rId26"/>
    <p:sldId id="439" r:id="rId27"/>
    <p:sldId id="442" r:id="rId28"/>
    <p:sldId id="427" r:id="rId29"/>
    <p:sldId id="441" r:id="rId30"/>
    <p:sldId id="638" r:id="rId31"/>
    <p:sldId id="639" r:id="rId32"/>
    <p:sldId id="640" r:id="rId33"/>
    <p:sldId id="428" r:id="rId34"/>
    <p:sldId id="443" r:id="rId35"/>
    <p:sldId id="432" r:id="rId36"/>
    <p:sldId id="429" r:id="rId37"/>
    <p:sldId id="532" r:id="rId38"/>
    <p:sldId id="527" r:id="rId39"/>
    <p:sldId id="537" r:id="rId40"/>
    <p:sldId id="529" r:id="rId41"/>
    <p:sldId id="536" r:id="rId42"/>
    <p:sldId id="534" r:id="rId43"/>
    <p:sldId id="535" r:id="rId44"/>
    <p:sldId id="538" r:id="rId45"/>
    <p:sldId id="539" r:id="rId46"/>
    <p:sldId id="540" r:id="rId47"/>
    <p:sldId id="541" r:id="rId48"/>
    <p:sldId id="542" r:id="rId49"/>
    <p:sldId id="473" r:id="rId50"/>
    <p:sldId id="513" r:id="rId51"/>
    <p:sldId id="517" r:id="rId52"/>
    <p:sldId id="518" r:id="rId53"/>
    <p:sldId id="519" r:id="rId54"/>
    <p:sldId id="521" r:id="rId55"/>
    <p:sldId id="520" r:id="rId56"/>
    <p:sldId id="525" r:id="rId57"/>
    <p:sldId id="53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8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2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“Sabermetrics” = “SABR” = “Society for American Baseball Research”</a:t>
            </a:r>
          </a:p>
          <a:p>
            <a:endParaRPr lang="en-US" dirty="0"/>
          </a:p>
          <a:p>
            <a:r>
              <a:rPr lang="en-US" dirty="0"/>
              <a:t>Peter Brand = name of character in the movie, actual name is Paul </a:t>
            </a:r>
            <a:r>
              <a:rPr lang="en-US" dirty="0" err="1"/>
              <a:t>DePodesta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246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0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09/03/2020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/>
              <a:t>Recommender systems: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Furious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4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01789" y="2053649"/>
            <a:ext cx="5039931" cy="4589114"/>
            <a:chOff x="801787" y="1873769"/>
            <a:chExt cx="5039931" cy="45891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1154216" y="3829772"/>
              <a:ext cx="42505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1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29981" y="6552826"/>
            <a:ext cx="458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Image courtesy of Christopher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Volinsky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48416" y="2962391"/>
            <a:ext cx="2844201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Latent factors model:</a:t>
            </a:r>
          </a:p>
          <a:p>
            <a:endParaRPr lang="en-US" dirty="0"/>
          </a:p>
          <a:p>
            <a:r>
              <a:rPr lang="en-US" dirty="0"/>
              <a:t>Identify factors with max discrimination between movies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9589" y="1524318"/>
            <a:ext cx="6158459" cy="529328"/>
            <a:chOff x="629587" y="1524318"/>
            <a:chExt cx="6158459" cy="529328"/>
          </a:xfrm>
        </p:grpSpPr>
        <p:sp>
          <p:nvSpPr>
            <p:cNvPr id="12" name="Rounded Rectangle 11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Frat/Gross-Out Comedy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Critically-Acclaimed/Strong Female Lead</a:t>
              </a:r>
            </a:p>
          </p:txBody>
        </p:sp>
        <p:cxnSp>
          <p:nvCxnSpPr>
            <p:cNvPr id="15" name="Straight Arrow Connector 14"/>
            <p:cNvCxnSpPr>
              <a:stCxn id="12" idx="3"/>
              <a:endCxn id="13" idx="1"/>
            </p:cNvCxnSpPr>
            <p:nvPr/>
          </p:nvCxnSpPr>
          <p:spPr>
            <a:xfrm>
              <a:off x="3352800" y="1788982"/>
              <a:ext cx="71203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89942" y="2398428"/>
            <a:ext cx="809468" cy="3440825"/>
            <a:chOff x="89942" y="2398426"/>
            <a:chExt cx="809468" cy="3440825"/>
          </a:xfrm>
        </p:grpSpPr>
        <p:sp>
          <p:nvSpPr>
            <p:cNvPr id="17" name="Rounded Rectangle 16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Artsy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BB</a:t>
              </a:r>
            </a:p>
          </p:txBody>
        </p:sp>
        <p:cxnSp>
          <p:nvCxnSpPr>
            <p:cNvPr id="21" name="Straight Arrow Connector 20"/>
            <p:cNvCxnSpPr>
              <a:stCxn id="17" idx="2"/>
              <a:endCxn id="19" idx="0"/>
            </p:cNvCxnSpPr>
            <p:nvPr/>
          </p:nvCxnSpPr>
          <p:spPr>
            <a:xfrm>
              <a:off x="494676" y="2818151"/>
              <a:ext cx="0" cy="2601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89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initially planned a follow-up competition</a:t>
            </a:r>
          </a:p>
          <a:p>
            <a:r>
              <a:rPr lang="en-US" dirty="0"/>
              <a:t>In 2007, UT Austin managed to </a:t>
            </a:r>
            <a:r>
              <a:rPr lang="en-US" dirty="0" err="1"/>
              <a:t>deanonymize</a:t>
            </a:r>
            <a:r>
              <a:rPr lang="en-US" dirty="0"/>
              <a:t> portions of the original released (anonymized) Netflix dataset: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Matched rating against those made publicly on IMDb</a:t>
            </a:r>
          </a:p>
          <a:p>
            <a:r>
              <a:rPr lang="en-US" dirty="0"/>
              <a:t>Why could this be bad?</a:t>
            </a:r>
          </a:p>
          <a:p>
            <a:r>
              <a:rPr lang="en-US" dirty="0"/>
              <a:t>2009—2010, four Netflix users filed a class-action lawsuit against Netflix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MoneyBall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3795330" cy="4952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Baseball teams drafted rookie players primarily based on human scouts’ opinions of their talents</a:t>
            </a:r>
          </a:p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DePodesta</a:t>
            </a:r>
            <a:r>
              <a:rPr lang="en-US" dirty="0"/>
              <a:t>, data scientist </a:t>
            </a:r>
            <a:r>
              <a:rPr lang="en-US" i="1" dirty="0"/>
              <a:t>du jour</a:t>
            </a:r>
            <a:r>
              <a:rPr lang="en-US" dirty="0"/>
              <a:t>, convinces the {bad, poor} Oakland Athletics to use a </a:t>
            </a:r>
            <a:r>
              <a:rPr lang="en-US" dirty="0">
                <a:solidFill>
                  <a:schemeClr val="tx2"/>
                </a:solidFill>
              </a:rPr>
              <a:t>quantitative</a:t>
            </a:r>
            <a:r>
              <a:rPr lang="en-US" dirty="0"/>
              <a:t> aka sabermetric approach to hiring</a:t>
            </a:r>
            <a:br>
              <a:rPr lang="en-US" dirty="0"/>
            </a:br>
            <a:endParaRPr lang="en-US" dirty="0"/>
          </a:p>
          <a:p>
            <a:r>
              <a:rPr lang="en-US" sz="1600" dirty="0"/>
              <a:t>(Spoiler: Red Sox offer Brand a job, he says no, they take a sabermetric approach and win the World Series.)</a:t>
            </a:r>
          </a:p>
          <a:p>
            <a:endParaRPr lang="en-US" sz="1600" dirty="0"/>
          </a:p>
          <a:p>
            <a:r>
              <a:rPr lang="en-US" sz="1600" dirty="0"/>
              <a:t>(Spoiler #2: </a:t>
            </a:r>
            <a:r>
              <a:rPr lang="en-US" sz="1600" dirty="0" err="1"/>
              <a:t>DePodesta</a:t>
            </a:r>
            <a:r>
              <a:rPr lang="en-US" sz="1600" dirty="0"/>
              <a:t> is now GM for the Browns, who are </a:t>
            </a:r>
            <a:r>
              <a:rPr lang="en-US" sz="1600" dirty="0">
                <a:solidFill>
                  <a:schemeClr val="tx2"/>
                </a:solidFill>
              </a:rPr>
              <a:t>extremely bad</a:t>
            </a:r>
            <a:r>
              <a:rPr lang="en-US" sz="1600" dirty="0"/>
              <a:t> right now.  We’ll see what happens!)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464" y="2309156"/>
            <a:ext cx="4661402" cy="457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47" y="152718"/>
            <a:ext cx="1807392" cy="2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2" y="0"/>
            <a:ext cx="717074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9634" y="6289810"/>
            <a:ext cx="3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/best-jobs-in-america-in-2017-2017-1/</a:t>
            </a:r>
          </a:p>
        </p:txBody>
      </p:sp>
    </p:spTree>
    <p:extLst>
      <p:ext uri="{BB962C8B-B14F-4D97-AF65-F5344CB8AC3E}">
        <p14:creationId xmlns:p14="http://schemas.microsoft.com/office/powerpoint/2010/main" val="24584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4836"/>
            <a:ext cx="8989454" cy="1648496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Up Next …</a:t>
            </a:r>
            <a:br>
              <a:rPr lang="en-US" dirty="0"/>
            </a:br>
            <a:r>
              <a:rPr lang="en-US" dirty="0"/>
              <a:t>Scraping Data With Python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98" y="4668920"/>
            <a:ext cx="5406461" cy="182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416" y="418965"/>
            <a:ext cx="4168898" cy="26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Rest of)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194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56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Tuesday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github.com</a:t>
            </a:r>
            <a:r>
              <a:rPr lang="en-US" sz="1400" dirty="0">
                <a:hlinkClick r:id="rId2"/>
              </a:rPr>
              <a:t>/cmsc320/fall2020/tree/master/project0</a:t>
            </a:r>
            <a:endParaRPr lang="en-US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is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5329306" y="6572032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2771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(A few) Data Science </a:t>
            </a:r>
            <a:r>
              <a:rPr lang="en-US"/>
              <a:t>Success Stories &amp; Cautionary Tales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(virtually!)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early next week.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959703"/>
              </p:ext>
            </p:extLst>
          </p:nvPr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2008 &amp;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Nate Silver uses a simple idea </a:t>
            </a:r>
            <a:r>
              <a:rPr lang="mr-IN" dirty="0"/>
              <a:t>–</a:t>
            </a:r>
            <a:r>
              <a:rPr lang="en-US" dirty="0"/>
              <a:t> taking a principled approach to aggregating polling instead of relying on punditry </a:t>
            </a:r>
            <a:r>
              <a:rPr lang="mr-IN" dirty="0"/>
              <a:t>–</a:t>
            </a:r>
            <a:r>
              <a:rPr lang="en-US" dirty="0"/>
              <a:t> and: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49/50 states in 2008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50/50 states in 2012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(He is also a great case study</a:t>
            </a:r>
            <a:br>
              <a:rPr lang="en-US" dirty="0"/>
            </a:br>
            <a:r>
              <a:rPr lang="en-US" dirty="0"/>
              <a:t>in creating a brand.)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715244" y="2576529"/>
            <a:ext cx="3674694" cy="4116470"/>
            <a:chOff x="4715244" y="2576529"/>
            <a:chExt cx="3674694" cy="41164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Democrat (+) or Republican (-) in 2012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2" y="3518279"/>
            <a:ext cx="4296738" cy="16470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919" y="5836430"/>
            <a:ext cx="327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/2012/11/how-nate-silver-won-the-2012-p</a:t>
            </a:r>
          </a:p>
        </p:txBody>
      </p:sp>
    </p:spTree>
    <p:extLst>
      <p:ext uri="{BB962C8B-B14F-4D97-AF65-F5344CB8AC3E}">
        <p14:creationId xmlns:p14="http://schemas.microsoft.com/office/powerpoint/2010/main" val="22096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97364"/>
            <a:ext cx="4079014" cy="282880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HuffPo</a:t>
            </a:r>
            <a:r>
              <a:rPr lang="en-US" dirty="0"/>
              <a:t>: “</a:t>
            </a:r>
            <a:r>
              <a:rPr lang="en-US" b="0" dirty="0"/>
              <a:t>He may end up being right, but he’s just guessing. A “trend line adjustment” is merely political punditry dressed up as sophisticated mathematical modeling.”</a:t>
            </a:r>
          </a:p>
          <a:p>
            <a:r>
              <a:rPr lang="en-US" dirty="0"/>
              <a:t>538:</a:t>
            </a:r>
            <a:r>
              <a:rPr lang="en-US" b="0" dirty="0"/>
              <a:t> Offers quantitative reasoning for re-/under-weighting older polls, &amp; changing as election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31" y="1524318"/>
            <a:ext cx="8744989" cy="177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339" y="3297362"/>
            <a:ext cx="3801336" cy="300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007" y="6346622"/>
            <a:ext cx="826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www.huffingtonpost.com</a:t>
            </a:r>
            <a:r>
              <a:rPr lang="en-US" sz="1400" dirty="0"/>
              <a:t>/entry/nate-silver-election-forecast_us_581e1c33e4b0d9ce6fbc6f7f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fivethirtyeight.com</a:t>
            </a:r>
            <a:r>
              <a:rPr lang="en-US" sz="1400" dirty="0"/>
              <a:t>/features/a-users-guide-to-fivethirtyeights-2016-general-election-forecast/</a:t>
            </a:r>
          </a:p>
        </p:txBody>
      </p:sp>
    </p:spTree>
    <p:extLst>
      <p:ext uri="{BB962C8B-B14F-4D97-AF65-F5344CB8AC3E}">
        <p14:creationId xmlns:p14="http://schemas.microsoft.com/office/powerpoint/2010/main" val="7943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is an </a:t>
            </a:r>
            <a:r>
              <a:rPr lang="en-US" dirty="0">
                <a:solidFill>
                  <a:schemeClr val="tx2"/>
                </a:solidFill>
              </a:rPr>
              <a:t>expensive</a:t>
            </a:r>
            <a:r>
              <a:rPr lang="en-US" dirty="0"/>
              <a:t> &amp; </a:t>
            </a:r>
            <a:r>
              <a:rPr lang="en-US" dirty="0">
                <a:solidFill>
                  <a:schemeClr val="tx2"/>
                </a:solidFill>
              </a:rPr>
              <a:t>habit-forming</a:t>
            </a:r>
            <a:r>
              <a:rPr lang="en-US" dirty="0"/>
              <a:t>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Thus, valuable to consumer-facing firms</a:t>
            </a:r>
          </a:p>
          <a:p>
            <a:r>
              <a:rPr lang="en-US" dirty="0"/>
              <a:t>2012: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Target identifies 25 products and subsets thereof that are commonly bought in early pregnancy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Uses purchase history of patrons to predict pregnancy, targets advertising for post-natal products (cribs,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Good: increased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Bad: this can </a:t>
            </a:r>
            <a:r>
              <a:rPr lang="en-US" dirty="0">
                <a:solidFill>
                  <a:schemeClr val="tx2"/>
                </a:solidFill>
              </a:rPr>
              <a:t>expose</a:t>
            </a:r>
            <a:r>
              <a:rPr lang="en-US" dirty="0"/>
              <a:t> pregnancies </a:t>
            </a:r>
            <a:r>
              <a:rPr lang="mr-IN" dirty="0"/>
              <a:t>–</a:t>
            </a:r>
            <a:r>
              <a:rPr lang="en-US" dirty="0"/>
              <a:t> as famously happened in Minneapolis to a high schooler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935" y="0"/>
            <a:ext cx="2161899" cy="287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252" y="6501271"/>
            <a:ext cx="858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/the-incredible-story-of-how-target-exposed-a-teen-girls-pregnancy-2012-2</a:t>
            </a:r>
          </a:p>
        </p:txBody>
      </p:sp>
    </p:spTree>
    <p:extLst>
      <p:ext uri="{BB962C8B-B14F-4D97-AF65-F5344CB8AC3E}">
        <p14:creationId xmlns:p14="http://schemas.microsoft.com/office/powerpoint/2010/main" val="2783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56358" cy="1371600"/>
          </a:xfrm>
        </p:spPr>
        <p:txBody>
          <a:bodyPr>
            <a:normAutofit fontScale="90000"/>
          </a:bodyPr>
          <a:lstStyle/>
          <a:p>
            <a:r>
              <a:rPr lang="en-US"/>
              <a:t>Automated decisions of consequence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7</a:t>
            </a:fld>
            <a:endParaRPr lang="is-IS"/>
          </a:p>
        </p:txBody>
      </p:sp>
      <p:grpSp>
        <p:nvGrpSpPr>
          <p:cNvPr id="6" name="Group 5"/>
          <p:cNvGrpSpPr/>
          <p:nvPr/>
        </p:nvGrpSpPr>
        <p:grpSpPr>
          <a:xfrm>
            <a:off x="460823" y="2115250"/>
            <a:ext cx="2030156" cy="1982813"/>
            <a:chOff x="460823" y="2115248"/>
            <a:chExt cx="2030156" cy="1982813"/>
          </a:xfrm>
        </p:grpSpPr>
        <p:grpSp>
          <p:nvGrpSpPr>
            <p:cNvPr id="200" name="Group 200"/>
            <p:cNvGrpSpPr/>
            <p:nvPr/>
          </p:nvGrpSpPr>
          <p:grpSpPr>
            <a:xfrm>
              <a:off x="460823" y="2115248"/>
              <a:ext cx="2030156" cy="1135844"/>
              <a:chOff x="0" y="403462"/>
              <a:chExt cx="2887331" cy="1615420"/>
            </a:xfrm>
          </p:grpSpPr>
          <p:pic>
            <p:nvPicPr>
              <p:cNvPr id="196" name="pasted-image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pasted-image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pasted-image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pasted-imag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1" name="Shape 201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lvl="1"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Hiring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8793" y="1809774"/>
            <a:ext cx="2509947" cy="2317328"/>
            <a:chOff x="3038791" y="1809774"/>
            <a:chExt cx="2509947" cy="2317328"/>
          </a:xfrm>
        </p:grpSpPr>
        <p:sp>
          <p:nvSpPr>
            <p:cNvPr id="202" name="Shape 202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algn="ctr"/>
              <a:r>
                <a:rPr sz="1500">
                  <a:solidFill>
                    <a:schemeClr val="tx2"/>
                  </a:solidFill>
                </a:rPr>
                <a:t>Lending</a:t>
              </a:r>
            </a:p>
          </p:txBody>
        </p:sp>
        <p:grpSp>
          <p:nvGrpSpPr>
            <p:cNvPr id="208" name="Group 208"/>
            <p:cNvGrpSpPr/>
            <p:nvPr/>
          </p:nvGrpSpPr>
          <p:grpSpPr>
            <a:xfrm>
              <a:off x="3038791" y="1809774"/>
              <a:ext cx="2509947" cy="1577537"/>
              <a:chOff x="0" y="0"/>
              <a:chExt cx="3569701" cy="2243607"/>
            </a:xfrm>
          </p:grpSpPr>
          <p:pic>
            <p:nvPicPr>
              <p:cNvPr id="205" name="pasted-image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pasted-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" name="pasted-image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514377" y="1755017"/>
            <a:ext cx="1829348" cy="2474091"/>
            <a:chOff x="6514377" y="1755015"/>
            <a:chExt cx="1829348" cy="2474091"/>
          </a:xfrm>
        </p:grpSpPr>
        <p:sp>
          <p:nvSpPr>
            <p:cNvPr id="203" name="Shape 203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Policing/</a:t>
              </a:r>
            </a:p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sentencing</a:t>
              </a: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6514377" y="1755015"/>
              <a:ext cx="1829348" cy="1558226"/>
              <a:chOff x="0" y="0"/>
              <a:chExt cx="2601739" cy="2216142"/>
            </a:xfrm>
          </p:grpSpPr>
          <p:pic>
            <p:nvPicPr>
              <p:cNvPr id="209" name="pasted-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" name="pasted-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pasted-image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443" y="4569917"/>
            <a:ext cx="1612824" cy="207953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14"/>
          <p:cNvSpPr/>
          <p:nvPr/>
        </p:nvSpPr>
        <p:spPr>
          <a:xfrm>
            <a:off x="833386" y="4440940"/>
            <a:ext cx="318837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Search for minority names </a:t>
            </a:r>
            <a:r>
              <a:rPr lang="en-US" dirty="0">
                <a:sym typeface="Wingdings"/>
              </a:rPr>
              <a:t> </a:t>
            </a:r>
          </a:p>
          <a:p>
            <a:r>
              <a:rPr lang="en-US" dirty="0">
                <a:sym typeface="Wingdings"/>
              </a:rPr>
              <a:t>	</a:t>
            </a:r>
            <a:r>
              <a:rPr dirty="0"/>
              <a:t>ads for DUI/arrest records</a:t>
            </a:r>
          </a:p>
        </p:txBody>
      </p:sp>
      <p:sp>
        <p:nvSpPr>
          <p:cNvPr id="27" name="Shape 216"/>
          <p:cNvSpPr/>
          <p:nvPr/>
        </p:nvSpPr>
        <p:spPr>
          <a:xfrm>
            <a:off x="808333" y="5365159"/>
            <a:ext cx="5201745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Female cookies </a:t>
            </a:r>
            <a:r>
              <a:rPr lang="en-US" dirty="0">
                <a:sym typeface="Wingdings"/>
              </a:rPr>
              <a:t></a:t>
            </a:r>
            <a:endParaRPr dirty="0"/>
          </a:p>
          <a:p>
            <a:r>
              <a:rPr lang="en-US" dirty="0"/>
              <a:t>	</a:t>
            </a:r>
            <a:r>
              <a:rPr dirty="0"/>
              <a:t>less freq. shown professional job opening </a:t>
            </a:r>
            <a:r>
              <a:rPr lang="en-US" dirty="0"/>
              <a:t>ads</a:t>
            </a:r>
            <a:endParaRPr dirty="0"/>
          </a:p>
        </p:txBody>
      </p:sp>
      <p:sp>
        <p:nvSpPr>
          <p:cNvPr id="28" name="Shape 204"/>
          <p:cNvSpPr/>
          <p:nvPr/>
        </p:nvSpPr>
        <p:spPr>
          <a:xfrm>
            <a:off x="4707970" y="801363"/>
            <a:ext cx="3377528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defRPr sz="1900"/>
            </a:pPr>
            <a:r>
              <a:rPr lang="en-US" sz="1336" dirty="0"/>
              <a:t>[Sweeney 2013, </a:t>
            </a:r>
            <a:r>
              <a:rPr sz="1336" dirty="0"/>
              <a:t>Miller 2015</a:t>
            </a:r>
            <a:r>
              <a:rPr lang="en-US" sz="1336" dirty="0"/>
              <a:t>, </a:t>
            </a:r>
            <a:r>
              <a:rPr sz="1336"/>
              <a:t>Byrnes 2016</a:t>
            </a:r>
            <a:r>
              <a:rPr lang="en-US" sz="1336"/>
              <a:t>,</a:t>
            </a:r>
            <a:r>
              <a:rPr sz="1336"/>
              <a:t> </a:t>
            </a:r>
            <a:endParaRPr sz="1336" dirty="0"/>
          </a:p>
          <a:p>
            <a:pPr>
              <a:defRPr sz="1900"/>
            </a:pPr>
            <a:r>
              <a:rPr lang="en-US" sz="1336" dirty="0"/>
              <a:t> </a:t>
            </a:r>
            <a:r>
              <a:rPr sz="1336" dirty="0" err="1"/>
              <a:t>Rudin</a:t>
            </a:r>
            <a:r>
              <a:rPr lang="en-US" sz="1336" dirty="0"/>
              <a:t> </a:t>
            </a:r>
            <a:r>
              <a:rPr sz="1336" dirty="0"/>
              <a:t>2013</a:t>
            </a:r>
            <a:r>
              <a:rPr lang="en-US" sz="1336" dirty="0"/>
              <a:t>, </a:t>
            </a:r>
            <a:r>
              <a:rPr sz="1336" dirty="0"/>
              <a:t>Barry-Jester et al. 2015]</a:t>
            </a:r>
          </a:p>
        </p:txBody>
      </p:sp>
    </p:spTree>
    <p:extLst>
      <p:ext uri="{BB962C8B-B14F-4D97-AF65-F5344CB8AC3E}">
        <p14:creationId xmlns:p14="http://schemas.microsoft.com/office/powerpoint/2010/main" val="286612765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2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8</a:t>
            </a:fld>
            <a:endParaRPr lang="is-IS"/>
          </a:p>
        </p:txBody>
      </p:sp>
      <p:sp>
        <p:nvSpPr>
          <p:cNvPr id="256" name="Shape 256"/>
          <p:cNvSpPr/>
          <p:nvPr/>
        </p:nvSpPr>
        <p:spPr>
          <a:xfrm>
            <a:off x="605609" y="1641765"/>
            <a:ext cx="7672909" cy="3396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/>
          <a:p>
            <a:r>
              <a:rPr sz="2400" dirty="0"/>
              <a:t>“</a:t>
            </a:r>
            <a:r>
              <a:rPr lang="is-IS" sz="2400" dirty="0"/>
              <a:t>…</a:t>
            </a:r>
            <a:r>
              <a:rPr sz="2400" dirty="0"/>
              <a:t> a lot remains unknown about how big data-driven decisions may or may not use factors that are proxies for race, sex, or other traits that U.S. laws generally prohibit from being used in a wide range of commercial decisions</a:t>
            </a:r>
            <a:r>
              <a:rPr lang="en-US" sz="2400" dirty="0"/>
              <a:t> </a:t>
            </a:r>
            <a:r>
              <a:rPr lang="is-IS" sz="2400" dirty="0"/>
              <a:t>…</a:t>
            </a:r>
            <a:r>
              <a:rPr sz="2400" dirty="0"/>
              <a:t> What can be done to make sure these products and services–and the companies that use them treat consumers fairly and ethically?”</a:t>
            </a:r>
          </a:p>
          <a:p>
            <a:endParaRPr sz="2400" dirty="0"/>
          </a:p>
          <a:p>
            <a:r>
              <a:rPr sz="2400" dirty="0"/>
              <a:t>- FTC Commissioner Julie Brill [2015]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105" y="4251158"/>
            <a:ext cx="2061411" cy="20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1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Olympic Medals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60502"/>
            <a:ext cx="9001725" cy="4808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548" y="6497054"/>
            <a:ext cx="839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/interactive/2016/08/08/sports/</a:t>
            </a:r>
            <a:r>
              <a:rPr lang="en-US" sz="1400" dirty="0" err="1"/>
              <a:t>olympics</a:t>
            </a:r>
            <a:r>
              <a:rPr lang="en-US" sz="1400" dirty="0"/>
              <a:t>/history-</a:t>
            </a:r>
            <a:r>
              <a:rPr lang="en-US" sz="1400" dirty="0" err="1"/>
              <a:t>olympic</a:t>
            </a:r>
            <a:r>
              <a:rPr lang="en-US" sz="1400" dirty="0"/>
              <a:t>-dominance-</a:t>
            </a:r>
            <a:r>
              <a:rPr lang="en-US" sz="1400" dirty="0" err="1"/>
              <a:t>charts.html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1515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14640</TotalTime>
  <Words>4203</Words>
  <Application>Microsoft Macintosh PowerPoint</Application>
  <PresentationFormat>On-screen Show (4:3)</PresentationFormat>
  <Paragraphs>880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(A few) Data Science Success Stories &amp; Cautionary Tales</vt:lpstr>
      <vt:lpstr>Polling: 2008 &amp; 2012</vt:lpstr>
      <vt:lpstr>Polling: 2016</vt:lpstr>
      <vt:lpstr>Ad Targeting</vt:lpstr>
      <vt:lpstr>Automated decisions of consequence</vt:lpstr>
      <vt:lpstr>PowerPoint Presentation</vt:lpstr>
      <vt:lpstr>Olympic Medals</vt:lpstr>
      <vt:lpstr>Netflix Prize I</vt:lpstr>
      <vt:lpstr>Netflix Prize II</vt:lpstr>
      <vt:lpstr>Netflix Prize III</vt:lpstr>
      <vt:lpstr>MoneyBall</vt:lpstr>
      <vt:lpstr>PowerPoint Presentation</vt:lpstr>
      <vt:lpstr>Up Next … Scraping Data With Python</vt:lpstr>
      <vt:lpstr>The Data Lifecycle</vt:lpstr>
      <vt:lpstr>(The Rest of) 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1873</cp:revision>
  <cp:lastPrinted>2019-08-29T19:55:04Z</cp:lastPrinted>
  <dcterms:created xsi:type="dcterms:W3CDTF">2013-03-05T15:39:19Z</dcterms:created>
  <dcterms:modified xsi:type="dcterms:W3CDTF">2020-09-03T05:22:02Z</dcterms:modified>
</cp:coreProperties>
</file>